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63" r:id="rId3"/>
    <p:sldId id="280" r:id="rId4"/>
    <p:sldId id="257" r:id="rId5"/>
    <p:sldId id="264" r:id="rId6"/>
    <p:sldId id="265" r:id="rId7"/>
    <p:sldId id="279" r:id="rId8"/>
    <p:sldId id="258" r:id="rId9"/>
    <p:sldId id="259" r:id="rId10"/>
    <p:sldId id="266" r:id="rId11"/>
    <p:sldId id="267" r:id="rId12"/>
    <p:sldId id="270" r:id="rId13"/>
    <p:sldId id="268" r:id="rId14"/>
    <p:sldId id="271" r:id="rId15"/>
    <p:sldId id="261" r:id="rId16"/>
    <p:sldId id="260" r:id="rId17"/>
    <p:sldId id="272" r:id="rId18"/>
    <p:sldId id="281" r:id="rId19"/>
    <p:sldId id="273" r:id="rId20"/>
    <p:sldId id="274" r:id="rId21"/>
    <p:sldId id="269" r:id="rId22"/>
    <p:sldId id="275" r:id="rId23"/>
    <p:sldId id="277" r:id="rId24"/>
    <p:sldId id="278" r:id="rId25"/>
    <p:sldId id="282" r:id="rId26"/>
    <p:sldId id="276" r:id="rId27"/>
  </p:sldIdLst>
  <p:sldSz cx="9144000" cy="5143500" type="screen16x9"/>
  <p:notesSz cx="6858000" cy="9144000"/>
  <p:embeddedFontLst>
    <p:embeddedFont>
      <p:font typeface="Brush Script MT" panose="03060802040406070304" pitchFamily="66" charset="0"/>
      <p: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CBE17BA9-41E4-468C-AF6C-F65F22B1BA44}">
          <p14:sldIdLst>
            <p14:sldId id="256"/>
          </p14:sldIdLst>
        </p14:section>
        <p14:section name="PRESENTATION OUTLINE" id="{7EA1A0A7-5A4E-412F-84B3-4613048B8900}">
          <p14:sldIdLst>
            <p14:sldId id="263"/>
          </p14:sldIdLst>
        </p14:section>
        <p14:section name="OBJECTIVE" id="{3392996D-00E9-40F8-8DF2-819B4E75C2F1}">
          <p14:sldIdLst>
            <p14:sldId id="280"/>
            <p14:sldId id="257"/>
          </p14:sldIdLst>
        </p14:section>
        <p14:section name="METHODOLOGY" id="{924F31EF-B6B6-4DE3-8694-C8222867E405}">
          <p14:sldIdLst>
            <p14:sldId id="264"/>
            <p14:sldId id="265"/>
            <p14:sldId id="279"/>
          </p14:sldIdLst>
        </p14:section>
        <p14:section name="STUDY FRAMEWORK" id="{CBDC79AB-79CB-400E-B942-989DE80D859F}">
          <p14:sldIdLst>
            <p14:sldId id="258"/>
            <p14:sldId id="259"/>
            <p14:sldId id="266"/>
          </p14:sldIdLst>
        </p14:section>
        <p14:section name="UNIVARIATE ANALYSIS" id="{4FCBCE8E-082E-4988-BE15-FEBDC5863CE6}">
          <p14:sldIdLst>
            <p14:sldId id="267"/>
            <p14:sldId id="270"/>
            <p14:sldId id="268"/>
            <p14:sldId id="271"/>
          </p14:sldIdLst>
        </p14:section>
        <p14:section name="BIVARIATE ANALYSIS" id="{25278D2D-52D8-483B-9B52-B2BF1BC0E112}">
          <p14:sldIdLst>
            <p14:sldId id="261"/>
            <p14:sldId id="260"/>
            <p14:sldId id="272"/>
          </p14:sldIdLst>
        </p14:section>
        <p14:section name="MODELING" id="{E61A7A9F-8B9F-41B5-95AC-D5D8CCED1B41}">
          <p14:sldIdLst>
            <p14:sldId id="281"/>
            <p14:sldId id="273"/>
            <p14:sldId id="274"/>
          </p14:sldIdLst>
        </p14:section>
        <p14:section name="RESULTS AND CONCLUSION" id="{26B44475-46A3-4E16-8082-625DA9AB6C15}">
          <p14:sldIdLst>
            <p14:sldId id="269"/>
            <p14:sldId id="275"/>
          </p14:sldIdLst>
        </p14:section>
        <p14:section name="Appendix" id="{7D3A6767-9AF3-403A-A4C5-6CC01B2BCAE2}">
          <p14:sldIdLst>
            <p14:sldId id="277"/>
            <p14:sldId id="278"/>
            <p14:sldId id="282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9D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F2265D-84CE-4C6C-BD59-7BC54D3B571A}">
  <a:tblStyle styleId="{4DF2265D-84CE-4C6C-BD59-7BC54D3B571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3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daacc3963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daacc3963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daacc396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g7daacc396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daacc3963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g7daacc3963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daacc3963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7daacc3963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daacc396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7daacc396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3610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Analysis Of Demographic data of Washington, US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Using SAS 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204550" y="34283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1" dirty="0"/>
              <a:t>by</a:t>
            </a:r>
            <a:r>
              <a:rPr lang="en-GB" dirty="0"/>
              <a:t> Kumar Chamarty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3C11B-D51A-4B7A-BD5C-9D4007E8C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770206"/>
          </a:xfrm>
        </p:spPr>
        <p:txBody>
          <a:bodyPr/>
          <a:lstStyle/>
          <a:p>
            <a:r>
              <a:rPr lang="en-US" dirty="0"/>
              <a:t>Summary of my final study framework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368E51-D567-4496-880B-F6B2B8148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753" y="1066801"/>
            <a:ext cx="7234290" cy="359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19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079E6-57F5-4446-B5BE-67E83BFB0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distribution of Average Age of all the People in the Households.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4D0E93B-8AA0-40A1-A1B9-0F9A8B67B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860" y="1177818"/>
            <a:ext cx="6050908" cy="3759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5192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CE574-4BFC-4788-AF6E-6180ABC25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913" y="103005"/>
            <a:ext cx="7669427" cy="510714"/>
          </a:xfrm>
        </p:spPr>
        <p:txBody>
          <a:bodyPr/>
          <a:lstStyle/>
          <a:p>
            <a:r>
              <a:rPr lang="en-US" dirty="0"/>
              <a:t>Frequency Distribution of  Residence status: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F26A89-F545-4B82-8B53-581AF843B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632" y="716693"/>
            <a:ext cx="6598509" cy="418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868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15581-AE95-4853-9C18-BCDF81C74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8"/>
            <a:ext cx="3006811" cy="4419568"/>
          </a:xfrm>
        </p:spPr>
        <p:txBody>
          <a:bodyPr/>
          <a:lstStyle/>
          <a:p>
            <a:r>
              <a:rPr lang="en-US" dirty="0"/>
              <a:t>How Many of the Households have members that are currently serving or have previously served in the US Army?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A125B-D9DB-460A-87FE-9FADC1CAF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811" y="583429"/>
            <a:ext cx="5084184" cy="397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712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104B1-099D-44AB-B839-148F21532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Household Income Analysis (outlier detection)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EC98D1-2AD9-44C9-94C0-31CA3C374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80" y="935817"/>
            <a:ext cx="3886093" cy="38874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724E4A-A130-40BA-B12D-50E4BC38E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2169" y="935817"/>
            <a:ext cx="3886093" cy="384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5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C52A92-DF1F-4D23-B123-BEBF25E44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708" y="224593"/>
            <a:ext cx="5338141" cy="45625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4C0B37-15CB-47D8-A94C-6E9ED63548FD}"/>
              </a:ext>
            </a:extLst>
          </p:cNvPr>
          <p:cNvSpPr txBox="1"/>
          <p:nvPr/>
        </p:nvSpPr>
        <p:spPr>
          <a:xfrm>
            <a:off x="152399" y="930876"/>
            <a:ext cx="27926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Household Income vs Home Ownership Analysis:</a:t>
            </a:r>
            <a:endParaRPr lang="en-US" sz="3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96568C7-6477-4C8E-90F6-E9787DF44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84" y="205977"/>
            <a:ext cx="2817340" cy="4666703"/>
          </a:xfrm>
        </p:spPr>
        <p:txBody>
          <a:bodyPr/>
          <a:lstStyle/>
          <a:p>
            <a:r>
              <a:rPr lang="en-US" dirty="0"/>
              <a:t>DISTRIBUTION OF RESIDENCE TYPE  BY REGION: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940DF4-8C72-41E6-83C8-70BA79288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0465" y="421769"/>
            <a:ext cx="5626739" cy="421201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614CC-166E-443C-AF8A-1AADA0659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a greater number of adults in a household contribute to more income?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1782A7-5FC8-47F7-9FF1-C1FC3D179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64" y="1102116"/>
            <a:ext cx="8295503" cy="370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56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389CF-B882-4155-926B-92AABBD0F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8"/>
            <a:ext cx="3987114" cy="857400"/>
          </a:xfrm>
        </p:spPr>
        <p:txBody>
          <a:bodyPr/>
          <a:lstStyle/>
          <a:p>
            <a:r>
              <a:rPr lang="en-US" dirty="0"/>
              <a:t>Hypothesis Question(s):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A4B31-4232-450F-8311-D0C31412CC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Home Ownership is correlated to </a:t>
            </a:r>
          </a:p>
          <a:p>
            <a:pPr lvl="1"/>
            <a:r>
              <a:rPr lang="en-US" dirty="0"/>
              <a:t>Household Income </a:t>
            </a:r>
          </a:p>
          <a:p>
            <a:pPr lvl="1"/>
            <a:r>
              <a:rPr lang="en-US" dirty="0"/>
              <a:t>Average Age of People in the Household.</a:t>
            </a:r>
          </a:p>
          <a:p>
            <a:pPr lvl="1"/>
            <a:r>
              <a:rPr lang="en-US" dirty="0"/>
              <a:t>Number of years the people have lived in the states.</a:t>
            </a:r>
          </a:p>
          <a:p>
            <a:pPr lvl="1"/>
            <a:r>
              <a:rPr lang="en-US" dirty="0"/>
              <a:t>Number of dependents</a:t>
            </a:r>
          </a:p>
          <a:p>
            <a:pPr lvl="1"/>
            <a:r>
              <a:rPr lang="en-US" dirty="0"/>
              <a:t>Number of people in the household.</a:t>
            </a:r>
          </a:p>
          <a:p>
            <a:pPr lvl="1"/>
            <a:r>
              <a:rPr lang="en-US" dirty="0"/>
              <a:t>Number of people </a:t>
            </a:r>
          </a:p>
        </p:txBody>
      </p:sp>
    </p:spTree>
    <p:extLst>
      <p:ext uri="{BB962C8B-B14F-4D97-AF65-F5344CB8AC3E}">
        <p14:creationId xmlns:p14="http://schemas.microsoft.com/office/powerpoint/2010/main" val="3114618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B8958-F278-4F46-99E3-AB66E046C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Findings through Logistic Modeling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358618-2239-4D4C-BBC4-08F7BEF8D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925" y="1082372"/>
            <a:ext cx="2562244" cy="19240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B7A085-8851-48F6-9BD6-419ACC9EA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815" y="3336074"/>
            <a:ext cx="3677181" cy="15480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73A54B-0DE9-4606-9A9B-BB0EE4927BA6}"/>
              </a:ext>
            </a:extLst>
          </p:cNvPr>
          <p:cNvSpPr txBox="1"/>
          <p:nvPr/>
        </p:nvSpPr>
        <p:spPr>
          <a:xfrm>
            <a:off x="527223" y="1248033"/>
            <a:ext cx="3826476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75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2"/>
                </a:solidFill>
              </a:rPr>
              <a:t> Initial P statistic  of all the features indicates that the correlation with our Target (Homeowners)   is very low (p&gt;0.83).</a:t>
            </a:r>
          </a:p>
          <a:p>
            <a:pPr marL="285750" indent="-285750">
              <a:buClr>
                <a:schemeClr val="tx2"/>
              </a:buClr>
              <a:buSzPct val="75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ct val="75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Average Education Level </a:t>
            </a:r>
            <a:r>
              <a:rPr lang="en-US" dirty="0">
                <a:solidFill>
                  <a:schemeClr val="tx2"/>
                </a:solidFill>
              </a:rPr>
              <a:t>of people in the household, </a:t>
            </a:r>
            <a:r>
              <a:rPr lang="en-US" dirty="0">
                <a:solidFill>
                  <a:schemeClr val="tx1"/>
                </a:solidFill>
              </a:rPr>
              <a:t>number of dependents </a:t>
            </a:r>
            <a:r>
              <a:rPr lang="en-US" dirty="0">
                <a:solidFill>
                  <a:schemeClr val="tx2"/>
                </a:solidFill>
              </a:rPr>
              <a:t>and households having people serving in the </a:t>
            </a:r>
            <a:r>
              <a:rPr lang="en-US" dirty="0">
                <a:solidFill>
                  <a:schemeClr val="tx1"/>
                </a:solidFill>
              </a:rPr>
              <a:t>army</a:t>
            </a:r>
            <a:r>
              <a:rPr lang="en-US" dirty="0">
                <a:solidFill>
                  <a:schemeClr val="tx2"/>
                </a:solidFill>
              </a:rPr>
              <a:t> do not seem to have any impact on the Home ownership. And are therefore removed from our model.</a:t>
            </a:r>
          </a:p>
          <a:p>
            <a:pPr marL="285750" indent="-285750">
              <a:buClr>
                <a:schemeClr val="tx2"/>
              </a:buClr>
              <a:buSzPct val="75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ct val="75000"/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2"/>
                </a:solidFill>
              </a:rPr>
              <a:t>On the other hand, </a:t>
            </a:r>
            <a:r>
              <a:rPr lang="en-US" dirty="0">
                <a:solidFill>
                  <a:schemeClr val="tx1"/>
                </a:solidFill>
              </a:rPr>
              <a:t>Household Income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>
                <a:solidFill>
                  <a:schemeClr val="tx1"/>
                </a:solidFill>
              </a:rPr>
              <a:t>Number of years peopled have lived in US, Average Age of people in Household and number of employed persons in the family. 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4287B9-DEFE-4ECA-8389-ECA258DEB041}"/>
              </a:ext>
            </a:extLst>
          </p:cNvPr>
          <p:cNvSpPr/>
          <p:nvPr/>
        </p:nvSpPr>
        <p:spPr>
          <a:xfrm>
            <a:off x="7162799" y="2660821"/>
            <a:ext cx="506628" cy="210065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06398A-4F3B-4762-98CF-44DF92F36A60}"/>
              </a:ext>
            </a:extLst>
          </p:cNvPr>
          <p:cNvSpPr/>
          <p:nvPr/>
        </p:nvSpPr>
        <p:spPr>
          <a:xfrm flipV="1">
            <a:off x="7162799" y="3995351"/>
            <a:ext cx="506628" cy="770238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03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FC19-497D-40E7-BFF9-8B02B88F1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39" y="297336"/>
            <a:ext cx="8144441" cy="84180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Presentation Outline 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8D067A-68F8-4EB2-B03B-13B3E42D62A2}"/>
              </a:ext>
            </a:extLst>
          </p:cNvPr>
          <p:cNvSpPr/>
          <p:nvPr/>
        </p:nvSpPr>
        <p:spPr>
          <a:xfrm>
            <a:off x="1197213" y="1073215"/>
            <a:ext cx="6812692" cy="3739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Background/Introduction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Objectives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Methodology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Conceptual Framework/Variables of the study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Descriptive Analysis 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Hypothesis.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Results/findings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Conclusions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Summary and Recommendations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CA" altLang="en-US" sz="1600" dirty="0">
                <a:solidFill>
                  <a:schemeClr val="tx2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745035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30184-5AD7-4372-B943-24228B27F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510714"/>
          </a:xfrm>
        </p:spPr>
        <p:txBody>
          <a:bodyPr/>
          <a:lstStyle/>
          <a:p>
            <a:r>
              <a:rPr lang="en-US" dirty="0"/>
              <a:t>Model Prediction and scores.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D659B-DDEC-43EC-A4C4-9106C2BD9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923" y="1200150"/>
            <a:ext cx="4071579" cy="3394500"/>
          </a:xfrm>
        </p:spPr>
        <p:txBody>
          <a:bodyPr/>
          <a:lstStyle/>
          <a:p>
            <a:r>
              <a:rPr lang="en-US" dirty="0"/>
              <a:t>From the estimates,</a:t>
            </a:r>
          </a:p>
          <a:p>
            <a:endParaRPr lang="en-US" dirty="0"/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HomeOwners_Prediction</a:t>
            </a:r>
            <a:r>
              <a:rPr lang="en-US" dirty="0">
                <a:solidFill>
                  <a:srgbClr val="FFC000"/>
                </a:solidFill>
              </a:rPr>
              <a:t> =  1.3270 + 0.2805*</a:t>
            </a:r>
            <a:r>
              <a:rPr lang="en-US" dirty="0" err="1">
                <a:solidFill>
                  <a:srgbClr val="FFC000"/>
                </a:solidFill>
              </a:rPr>
              <a:t>Std_PEOPL</a:t>
            </a:r>
            <a:r>
              <a:rPr lang="en-US" dirty="0">
                <a:solidFill>
                  <a:srgbClr val="FFC000"/>
                </a:solidFill>
              </a:rPr>
              <a:t> + 1.3499*</a:t>
            </a:r>
            <a:r>
              <a:rPr lang="en-US" dirty="0" err="1">
                <a:solidFill>
                  <a:srgbClr val="FFC000"/>
                </a:solidFill>
              </a:rPr>
              <a:t>Std_HHINC</a:t>
            </a:r>
            <a:r>
              <a:rPr lang="en-US" dirty="0">
                <a:solidFill>
                  <a:srgbClr val="FFC000"/>
                </a:solidFill>
              </a:rPr>
              <a:t> + 0.4842*</a:t>
            </a:r>
            <a:r>
              <a:rPr lang="en-US" dirty="0" err="1">
                <a:solidFill>
                  <a:srgbClr val="FFC000"/>
                </a:solidFill>
              </a:rPr>
              <a:t>Std_AVG_AGE</a:t>
            </a:r>
            <a:r>
              <a:rPr lang="en-US" dirty="0">
                <a:solidFill>
                  <a:srgbClr val="FFC000"/>
                </a:solidFill>
              </a:rPr>
              <a:t> + 0.5997*</a:t>
            </a:r>
            <a:r>
              <a:rPr lang="en-US" dirty="0" err="1">
                <a:solidFill>
                  <a:srgbClr val="FFC000"/>
                </a:solidFill>
              </a:rPr>
              <a:t>Std_NUM_YEARS_US</a:t>
            </a:r>
            <a:r>
              <a:rPr lang="en-US" dirty="0">
                <a:solidFill>
                  <a:srgbClr val="FFC000"/>
                </a:solidFill>
              </a:rPr>
              <a:t> + 0.2862*</a:t>
            </a:r>
            <a:r>
              <a:rPr lang="en-US" dirty="0" err="1">
                <a:solidFill>
                  <a:srgbClr val="FFC000"/>
                </a:solidFill>
              </a:rPr>
              <a:t>Std_NUM_JOBS_HHLD</a:t>
            </a:r>
            <a:endParaRPr lang="en-US" dirty="0">
              <a:solidFill>
                <a:srgbClr val="FFC000"/>
              </a:solidFill>
            </a:endParaRPr>
          </a:p>
          <a:p>
            <a:endParaRPr lang="en-US" dirty="0"/>
          </a:p>
          <a:p>
            <a:r>
              <a:rPr lang="en-US" dirty="0"/>
              <a:t>The ROC of our model is </a:t>
            </a:r>
            <a:r>
              <a:rPr lang="en-US" b="1" dirty="0">
                <a:solidFill>
                  <a:schemeClr val="tx1"/>
                </a:solidFill>
              </a:rPr>
              <a:t>81%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6D42C1-BB62-432D-A65E-4469F65E9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1005" y="3672107"/>
            <a:ext cx="3005159" cy="8905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FDB427-91D6-4DBA-B726-ABD44DA56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052" y="1252209"/>
            <a:ext cx="4011067" cy="20799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926F14-6330-400E-864B-BD3CD1F85A39}"/>
              </a:ext>
            </a:extLst>
          </p:cNvPr>
          <p:cNvSpPr/>
          <p:nvPr/>
        </p:nvSpPr>
        <p:spPr>
          <a:xfrm>
            <a:off x="6355491" y="1500361"/>
            <a:ext cx="506628" cy="179477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8894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1E822-46CA-4A2B-9214-A10C84428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51" y="164788"/>
            <a:ext cx="2842054" cy="864941"/>
          </a:xfrm>
        </p:spPr>
        <p:txBody>
          <a:bodyPr/>
          <a:lstStyle/>
          <a:p>
            <a:r>
              <a:rPr lang="en-US" dirty="0"/>
              <a:t>CONCLUSION: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5AEA88-7DF9-421F-89E9-7088B3EB7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942" y="378281"/>
            <a:ext cx="6038894" cy="45434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13230E-FAC7-4BEE-851A-D1DC9D594855}"/>
              </a:ext>
            </a:extLst>
          </p:cNvPr>
          <p:cNvSpPr txBox="1"/>
          <p:nvPr/>
        </p:nvSpPr>
        <p:spPr>
          <a:xfrm>
            <a:off x="177112" y="920644"/>
            <a:ext cx="1997676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2"/>
                </a:solidFill>
              </a:rPr>
              <a:t>AS PER OUR MODEL, </a:t>
            </a:r>
          </a:p>
          <a:p>
            <a:endParaRPr lang="en-US" i="1" dirty="0">
              <a:solidFill>
                <a:schemeClr val="tx2"/>
              </a:solidFill>
            </a:endParaRPr>
          </a:p>
          <a:p>
            <a:r>
              <a:rPr lang="en-US" sz="2000" b="1" dirty="0">
                <a:solidFill>
                  <a:schemeClr val="accent5"/>
                </a:solidFill>
              </a:rPr>
              <a:t>KING REGION </a:t>
            </a:r>
            <a:r>
              <a:rPr lang="en-US" sz="1800" dirty="0">
                <a:solidFill>
                  <a:schemeClr val="accent3"/>
                </a:solidFill>
              </a:rPr>
              <a:t>HAS THE HIGHEST POTENTIAL FOR HOME BUYERS.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r>
              <a:rPr lang="en-US" sz="1200" i="1" dirty="0">
                <a:solidFill>
                  <a:schemeClr val="tx2"/>
                </a:solidFill>
              </a:rPr>
              <a:t>EVEN THOUGH KING ALREADY HAS A HIGH PERCENTAGE OF HOMEOWNERS, IT ALSO HAS THE HIGH ST %OF POTENTIAL CUSTOMERS </a:t>
            </a:r>
          </a:p>
        </p:txBody>
      </p:sp>
    </p:spTree>
    <p:extLst>
      <p:ext uri="{BB962C8B-B14F-4D97-AF65-F5344CB8AC3E}">
        <p14:creationId xmlns:p14="http://schemas.microsoft.com/office/powerpoint/2010/main" val="21051112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1601E-2BAE-410E-AB58-142551EEF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8"/>
            <a:ext cx="5935362" cy="857400"/>
          </a:xfrm>
        </p:spPr>
        <p:txBody>
          <a:bodyPr/>
          <a:lstStyle/>
          <a:p>
            <a:pPr algn="l"/>
            <a:r>
              <a:rPr lang="en-US" dirty="0"/>
              <a:t>Summary and Recommendations: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C7AA1-9E91-4328-BB07-92CEC77515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can create a logistic regression model that predicts house ownership with 81.3% probability.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But , In order to get better results, we need to gather more samples and fish around for more features such marital status and whether they have retired or not.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are few households that have very high income and still do not own a home. We need to investigate further to see if we can find a plausible reason for this situation.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need to explore other modelling and analysis techniques to get better accuracy.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4216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6FF31-3A59-4B26-A228-834B0BEC9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39" y="94767"/>
            <a:ext cx="7500550" cy="370671"/>
          </a:xfrm>
        </p:spPr>
        <p:txBody>
          <a:bodyPr/>
          <a:lstStyle/>
          <a:p>
            <a:pPr algn="l"/>
            <a:r>
              <a:rPr lang="en-US" sz="2000" dirty="0"/>
              <a:t>Sample Codes:  Formatting and initial Study Framework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42450-1EB0-4500-93BD-0EF058B3C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63" y="618378"/>
            <a:ext cx="3138050" cy="20830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39C37E-0BD2-41AC-8797-25F69AD4A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924" y="618378"/>
            <a:ext cx="4719713" cy="41801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1ED027-A962-4C3B-BEB2-5640D5668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363" y="2854409"/>
            <a:ext cx="3175121" cy="194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45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6FF31-3A59-4B26-A228-834B0BEC9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914" y="189502"/>
            <a:ext cx="7685902" cy="860822"/>
          </a:xfrm>
        </p:spPr>
        <p:txBody>
          <a:bodyPr/>
          <a:lstStyle/>
          <a:p>
            <a:pPr algn="l"/>
            <a:r>
              <a:rPr lang="en-US" dirty="0"/>
              <a:t>Sample Codes: Final study Framework and Missing values treatment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7CC251-BAE2-49AB-B7D8-2E8280667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151" y="1131794"/>
            <a:ext cx="4442029" cy="34690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CB0108-1B3E-4944-BAB4-E03E8B4AD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886" y="1131793"/>
            <a:ext cx="3872774" cy="346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078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086021D-16F0-4BE8-B5E2-7AA13F151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/>
          <a:lstStyle/>
          <a:p>
            <a:pPr algn="l"/>
            <a:r>
              <a:rPr lang="en-US" dirty="0"/>
              <a:t>Sample Codes: standardizing and modelling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E7B38C-2DD5-49AF-9BCE-552802113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182" y="1063625"/>
            <a:ext cx="2924900" cy="37068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E8869D-DA82-4962-824A-EAEB60B04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1297" y="1063624"/>
            <a:ext cx="4328984" cy="3619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752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0BC1F-C958-4E5D-B59D-F21F3745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3935" y="1982745"/>
            <a:ext cx="5881816" cy="1732520"/>
          </a:xfrm>
        </p:spPr>
        <p:txBody>
          <a:bodyPr/>
          <a:lstStyle/>
          <a:p>
            <a:pPr marL="114300" indent="0" algn="ctr">
              <a:buNone/>
            </a:pPr>
            <a:r>
              <a:rPr lang="en-US" sz="6000" dirty="0">
                <a:latin typeface="Brush Script MT" panose="03060802040406070304" pitchFamily="66" charset="0"/>
              </a:rPr>
              <a:t>Thank you…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635E20-BA25-411B-9F3A-89B410A7E2F3}"/>
              </a:ext>
            </a:extLst>
          </p:cNvPr>
          <p:cNvSpPr txBox="1"/>
          <p:nvPr/>
        </p:nvSpPr>
        <p:spPr>
          <a:xfrm>
            <a:off x="1243914" y="869092"/>
            <a:ext cx="29697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Q&amp;A…?</a:t>
            </a:r>
          </a:p>
        </p:txBody>
      </p:sp>
    </p:spTree>
    <p:extLst>
      <p:ext uri="{BB962C8B-B14F-4D97-AF65-F5344CB8AC3E}">
        <p14:creationId xmlns:p14="http://schemas.microsoft.com/office/powerpoint/2010/main" val="1088062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0CBA4-9547-4176-91F5-041B8FF9B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251" y="157293"/>
            <a:ext cx="3094646" cy="841800"/>
          </a:xfrm>
        </p:spPr>
        <p:txBody>
          <a:bodyPr/>
          <a:lstStyle/>
          <a:p>
            <a:r>
              <a:rPr lang="en-US" dirty="0"/>
              <a:t>Background: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3AA7C-E7DE-43A7-B880-B092B0E7428D}"/>
              </a:ext>
            </a:extLst>
          </p:cNvPr>
          <p:cNvSpPr txBox="1"/>
          <p:nvPr/>
        </p:nvSpPr>
        <p:spPr>
          <a:xfrm>
            <a:off x="601362" y="838455"/>
            <a:ext cx="7875373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CA" altLang="en-US" sz="2100" dirty="0">
                <a:solidFill>
                  <a:schemeClr val="tx2"/>
                </a:solidFill>
              </a:rPr>
              <a:t>The sample data set is a demographics dataset</a:t>
            </a:r>
            <a:r>
              <a:rPr lang="en-GB" sz="2100" dirty="0">
                <a:solidFill>
                  <a:srgbClr val="ADADAD"/>
                </a:solidFill>
              </a:rPr>
              <a:t> of Washington state, US. </a:t>
            </a:r>
          </a:p>
          <a:p>
            <a:pPr marL="342900" lvl="1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CA" altLang="en-US" sz="2100" dirty="0">
                <a:solidFill>
                  <a:schemeClr val="tx2"/>
                </a:solidFill>
              </a:rPr>
              <a:t>The survey consists of a total of 6,726 house holds and a total of 17,967 people. </a:t>
            </a:r>
          </a:p>
          <a:p>
            <a:pPr marL="342900" lvl="1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CA" altLang="en-US" sz="2100" dirty="0">
                <a:solidFill>
                  <a:schemeClr val="tx2"/>
                </a:solidFill>
              </a:rPr>
              <a:t>A total of 274 features have been captured for each household.</a:t>
            </a:r>
          </a:p>
          <a:p>
            <a:pPr marL="342900" lvl="1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CA" altLang="en-US" sz="2100" dirty="0">
                <a:solidFill>
                  <a:schemeClr val="tx2"/>
                </a:solidFill>
              </a:rPr>
              <a:t>The sample survey was part of 2004 census and spread across  8 different regions..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09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ctrTitle"/>
          </p:nvPr>
        </p:nvSpPr>
        <p:spPr>
          <a:xfrm>
            <a:off x="267860" y="197708"/>
            <a:ext cx="2051092" cy="5778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dirty="0"/>
              <a:t>Objective:</a:t>
            </a:r>
            <a:endParaRPr sz="3000"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621957" y="629819"/>
            <a:ext cx="8119727" cy="194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65150" lvl="0" indent="-514350" algn="l" rtl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ts val="2800"/>
              <a:buAutoNum type="arabicPeriod"/>
            </a:pPr>
            <a:r>
              <a:rPr lang="en-GB" sz="2000" dirty="0"/>
              <a:t>To study the demographics data and see if we can get any meaningful information out of it.</a:t>
            </a:r>
          </a:p>
          <a:p>
            <a:pPr marL="565150" lvl="0" indent="-514350" algn="l" rtl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ts val="2800"/>
              <a:buAutoNum type="arabicPeriod"/>
            </a:pPr>
            <a:r>
              <a:rPr lang="en-GB" sz="2000" dirty="0"/>
              <a:t>To analyse and determine if there is any relation between the features/variables.</a:t>
            </a:r>
          </a:p>
          <a:p>
            <a:pPr marL="50800" lvl="0" indent="0" algn="l" rtl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ts val="2800"/>
            </a:pPr>
            <a:endParaRPr dirty="0"/>
          </a:p>
        </p:txBody>
      </p:sp>
      <p:sp>
        <p:nvSpPr>
          <p:cNvPr id="4" name="Google Shape;66;p15">
            <a:extLst>
              <a:ext uri="{FF2B5EF4-FFF2-40B4-BE49-F238E27FC236}">
                <a16:creationId xmlns:a16="http://schemas.microsoft.com/office/drawing/2014/main" id="{BB11A939-8A81-4540-B722-A1FCFB580179}"/>
              </a:ext>
            </a:extLst>
          </p:cNvPr>
          <p:cNvSpPr txBox="1">
            <a:spLocks/>
          </p:cNvSpPr>
          <p:nvPr/>
        </p:nvSpPr>
        <p:spPr>
          <a:xfrm>
            <a:off x="357008" y="2698881"/>
            <a:ext cx="4214992" cy="62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GB" sz="3000" dirty="0"/>
              <a:t>Business Objective:</a:t>
            </a:r>
          </a:p>
        </p:txBody>
      </p:sp>
      <p:sp>
        <p:nvSpPr>
          <p:cNvPr id="7" name="Google Shape;67;p15">
            <a:extLst>
              <a:ext uri="{FF2B5EF4-FFF2-40B4-BE49-F238E27FC236}">
                <a16:creationId xmlns:a16="http://schemas.microsoft.com/office/drawing/2014/main" id="{DE77900C-D12A-4E0B-A67D-FFE42009BE25}"/>
              </a:ext>
            </a:extLst>
          </p:cNvPr>
          <p:cNvSpPr txBox="1">
            <a:spLocks/>
          </p:cNvSpPr>
          <p:nvPr/>
        </p:nvSpPr>
        <p:spPr>
          <a:xfrm>
            <a:off x="589005" y="3282324"/>
            <a:ext cx="8302426" cy="158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65150" indent="-514350" algn="l">
              <a:lnSpc>
                <a:spcPct val="150000"/>
              </a:lnSpc>
              <a:spcAft>
                <a:spcPts val="600"/>
              </a:spcAft>
              <a:buFont typeface="Arial"/>
              <a:buAutoNum type="arabicPeriod"/>
            </a:pPr>
            <a:r>
              <a:rPr lang="en-GB" sz="2000" dirty="0">
                <a:solidFill>
                  <a:schemeClr val="tx2"/>
                </a:solidFill>
              </a:rPr>
              <a:t>To analyse and determine the characteristics of homeowners </a:t>
            </a:r>
          </a:p>
          <a:p>
            <a:pPr marL="565150" indent="-514350" algn="l">
              <a:lnSpc>
                <a:spcPct val="150000"/>
              </a:lnSpc>
              <a:spcAft>
                <a:spcPts val="600"/>
              </a:spcAft>
              <a:buFont typeface="Arial"/>
              <a:buAutoNum type="arabicPeriod"/>
            </a:pPr>
            <a:r>
              <a:rPr lang="en-GB" sz="2000" dirty="0">
                <a:solidFill>
                  <a:schemeClr val="tx2"/>
                </a:solidFill>
              </a:rPr>
              <a:t>To </a:t>
            </a:r>
            <a:r>
              <a:rPr lang="en-GB" sz="2000" dirty="0">
                <a:solidFill>
                  <a:schemeClr val="tx1">
                    <a:lumMod val="75000"/>
                  </a:schemeClr>
                </a:solidFill>
              </a:rPr>
              <a:t>Identify which regions are best to invest in the housing /real estate market – in particular, the construction Market. 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8F936-9047-4A2C-B821-501D5985C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31837"/>
            <a:ext cx="2463114" cy="857400"/>
          </a:xfrm>
        </p:spPr>
        <p:txBody>
          <a:bodyPr/>
          <a:lstStyle/>
          <a:p>
            <a:pPr algn="l"/>
            <a:r>
              <a:rPr lang="en-US" dirty="0"/>
              <a:t>Methodology 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157DC-1065-4892-8A55-87813ACE3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3568" y="920063"/>
            <a:ext cx="4448432" cy="398556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CA" altLang="en-US" sz="1200" dirty="0">
                <a:solidFill>
                  <a:schemeClr val="tx1"/>
                </a:solidFill>
              </a:rPr>
              <a:t>Data </a:t>
            </a:r>
            <a:endParaRPr lang="en-CA" altLang="en-US" sz="1200" dirty="0"/>
          </a:p>
          <a:p>
            <a:pPr lvl="1">
              <a:lnSpc>
                <a:spcPct val="100000"/>
              </a:lnSpc>
            </a:pPr>
            <a:r>
              <a:rPr lang="en-CA" altLang="en-US" sz="1200" dirty="0"/>
              <a:t>All the explanatory variables in our data set are either continuous or ordinal.</a:t>
            </a:r>
          </a:p>
          <a:p>
            <a:pPr lvl="1">
              <a:lnSpc>
                <a:spcPct val="100000"/>
              </a:lnSpc>
            </a:pPr>
            <a:r>
              <a:rPr lang="en-CA" altLang="en-US" sz="1200" dirty="0"/>
              <a:t>Our Target variable (household income) is a binary variable. </a:t>
            </a:r>
          </a:p>
          <a:p>
            <a:pPr lvl="1">
              <a:lnSpc>
                <a:spcPct val="100000"/>
              </a:lnSpc>
            </a:pPr>
            <a:r>
              <a:rPr lang="en-CA" altLang="en-US" sz="1200" dirty="0"/>
              <a:t>Lot of information such as </a:t>
            </a:r>
            <a:r>
              <a:rPr lang="en-CA" altLang="en-US" sz="1200" dirty="0">
                <a:solidFill>
                  <a:schemeClr val="accent4"/>
                </a:solidFill>
              </a:rPr>
              <a:t>number of dependents </a:t>
            </a:r>
            <a:r>
              <a:rPr lang="en-CA" altLang="en-US" sz="1200" dirty="0"/>
              <a:t>and </a:t>
            </a:r>
            <a:r>
              <a:rPr lang="en-CA" altLang="en-US" sz="1200" dirty="0">
                <a:solidFill>
                  <a:schemeClr val="accent4"/>
                </a:solidFill>
              </a:rPr>
              <a:t>household income </a:t>
            </a:r>
            <a:r>
              <a:rPr lang="en-CA" altLang="en-US" sz="1200" dirty="0"/>
              <a:t>and ownership status is DUPLICATED.</a:t>
            </a:r>
          </a:p>
          <a:p>
            <a:pPr lvl="1">
              <a:lnSpc>
                <a:spcPct val="100000"/>
              </a:lnSpc>
            </a:pPr>
            <a:r>
              <a:rPr lang="en-CA" sz="1200" dirty="0">
                <a:solidFill>
                  <a:schemeClr val="tx2"/>
                </a:solidFill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-CA" sz="12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dependents</a:t>
            </a:r>
            <a:r>
              <a:rPr lang="en-CA" sz="1200" dirty="0">
                <a:solidFill>
                  <a:schemeClr val="tx2"/>
                </a:solidFill>
                <a:latin typeface="Roboto"/>
                <a:ea typeface="Roboto"/>
                <a:cs typeface="Roboto"/>
                <a:sym typeface="Roboto"/>
              </a:rPr>
              <a:t> information is replicated in </a:t>
            </a:r>
            <a:r>
              <a:rPr lang="en-US" sz="1100" dirty="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Children14, Children17, Children18 and Children20 </a:t>
            </a:r>
            <a:r>
              <a:rPr lang="en-US" sz="1100" dirty="0">
                <a:solidFill>
                  <a:schemeClr val="tx2"/>
                </a:solidFill>
                <a:latin typeface="Roboto"/>
                <a:ea typeface="Roboto"/>
                <a:cs typeface="Roboto"/>
                <a:sym typeface="Roboto"/>
              </a:rPr>
              <a:t>columns.</a:t>
            </a:r>
          </a:p>
          <a:p>
            <a:pPr lvl="1">
              <a:lnSpc>
                <a:spcPct val="100000"/>
              </a:lnSpc>
            </a:pPr>
            <a:r>
              <a:rPr lang="en-US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Number of people contributing to household income </a:t>
            </a:r>
            <a:r>
              <a:rPr lang="en-US" sz="1100" dirty="0">
                <a:solidFill>
                  <a:schemeClr val="tx2"/>
                </a:solidFill>
                <a:latin typeface="Roboto"/>
                <a:ea typeface="Roboto"/>
                <a:cs typeface="Roboto"/>
                <a:sym typeface="Roboto"/>
              </a:rPr>
              <a:t>information must be obtained from columns </a:t>
            </a:r>
            <a:r>
              <a:rPr lang="en-US" sz="1100" dirty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Q4P7, Q4P3, Q4P4, Q4P6</a:t>
            </a:r>
          </a:p>
          <a:p>
            <a:pPr lvl="1">
              <a:lnSpc>
                <a:spcPct val="150000"/>
              </a:lnSpc>
            </a:pPr>
            <a:endParaRPr lang="en-CA" altLang="en-US" sz="1200" dirty="0"/>
          </a:p>
          <a:p>
            <a:pPr lvl="1">
              <a:lnSpc>
                <a:spcPct val="150000"/>
              </a:lnSpc>
            </a:pPr>
            <a:endParaRPr lang="en-CA" altLang="en-US" sz="120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94A348B-AA55-45F4-8B0F-11031E507ED0}"/>
              </a:ext>
            </a:extLst>
          </p:cNvPr>
          <p:cNvSpPr txBox="1">
            <a:spLocks/>
          </p:cNvSpPr>
          <p:nvPr/>
        </p:nvSpPr>
        <p:spPr>
          <a:xfrm>
            <a:off x="4572000" y="1063378"/>
            <a:ext cx="4370173" cy="3644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CA" altLang="en-US" sz="1200" dirty="0"/>
              <a:t>Mis</a:t>
            </a:r>
            <a:r>
              <a:rPr lang="en-CA" altLang="en-US" sz="1200" dirty="0">
                <a:solidFill>
                  <a:schemeClr val="tx1"/>
                </a:solidFill>
              </a:rPr>
              <a:t>sing values treatment:</a:t>
            </a:r>
          </a:p>
          <a:p>
            <a:pPr lvl="1">
              <a:lnSpc>
                <a:spcPct val="150000"/>
              </a:lnSpc>
            </a:pPr>
            <a:r>
              <a:rPr lang="en-CA" altLang="en-US" sz="1100" dirty="0">
                <a:solidFill>
                  <a:schemeClr val="accent4"/>
                </a:solidFill>
              </a:rPr>
              <a:t>HOMEOWNERS</a:t>
            </a:r>
            <a:r>
              <a:rPr lang="en-CA" altLang="en-US" sz="11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CA" altLang="en-US" sz="1100" dirty="0"/>
              <a:t>: Dropped the missing records</a:t>
            </a:r>
          </a:p>
          <a:p>
            <a:pPr lvl="1">
              <a:lnSpc>
                <a:spcPct val="150000"/>
              </a:lnSpc>
            </a:pPr>
            <a:r>
              <a:rPr lang="en-CA" altLang="en-US" sz="1100" dirty="0">
                <a:solidFill>
                  <a:schemeClr val="accent4"/>
                </a:solidFill>
              </a:rPr>
              <a:t>OTHER_INCOME_SOURCE </a:t>
            </a:r>
            <a:r>
              <a:rPr lang="en-CA" altLang="en-US" sz="1100" dirty="0"/>
              <a:t>: Dropped the column</a:t>
            </a:r>
          </a:p>
          <a:p>
            <a:pPr lvl="1">
              <a:lnSpc>
                <a:spcPct val="150000"/>
              </a:lnSpc>
            </a:pPr>
            <a:r>
              <a:rPr lang="en-US" altLang="en-US" sz="1100" dirty="0">
                <a:solidFill>
                  <a:schemeClr val="accent4"/>
                </a:solidFill>
              </a:rPr>
              <a:t>NUMBER OF YEARS IN THE US</a:t>
            </a:r>
            <a:r>
              <a:rPr lang="en-US" altLang="en-US" sz="1100" dirty="0"/>
              <a:t>: Missing data replaced with mean value</a:t>
            </a:r>
            <a:r>
              <a:rPr lang="en-US" altLang="en-US" sz="800" dirty="0"/>
              <a:t>.</a:t>
            </a:r>
          </a:p>
          <a:p>
            <a:pPr lvl="1"/>
            <a:r>
              <a:rPr lang="en-US" altLang="en-US" sz="1100" dirty="0">
                <a:solidFill>
                  <a:schemeClr val="accent4"/>
                </a:solidFill>
              </a:rPr>
              <a:t>AVG_EDU_LVL,  NUM_IN_ARMY</a:t>
            </a:r>
            <a:r>
              <a:rPr lang="en-US" altLang="en-US" sz="1100" dirty="0"/>
              <a:t>,: Missing data replaced with the mode.</a:t>
            </a:r>
          </a:p>
          <a:p>
            <a:pPr>
              <a:lnSpc>
                <a:spcPct val="150000"/>
              </a:lnSpc>
            </a:pPr>
            <a:r>
              <a:rPr lang="en-CA" altLang="en-US" sz="1200" dirty="0">
                <a:solidFill>
                  <a:schemeClr val="tx1"/>
                </a:solidFill>
              </a:rPr>
              <a:t>Data cleaning:  </a:t>
            </a:r>
          </a:p>
          <a:p>
            <a:pPr lvl="1">
              <a:lnSpc>
                <a:spcPct val="150000"/>
              </a:lnSpc>
            </a:pPr>
            <a:r>
              <a:rPr lang="en-CA" altLang="en-US" sz="1200" dirty="0"/>
              <a:t>Summarized </a:t>
            </a:r>
            <a:r>
              <a:rPr lang="en-US" altLang="en-US" sz="1200" dirty="0"/>
              <a:t> all the data at Household level. </a:t>
            </a:r>
            <a:endParaRPr lang="en-CA" altLang="en-US" sz="1200" dirty="0"/>
          </a:p>
          <a:p>
            <a:pPr lvl="1"/>
            <a:endParaRPr lang="en-CA" altLang="en-US" sz="1100" dirty="0"/>
          </a:p>
          <a:p>
            <a:pPr>
              <a:lnSpc>
                <a:spcPct val="150000"/>
              </a:lnSpc>
            </a:pPr>
            <a:endParaRPr lang="en-CA" altLang="en-US" sz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7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06C236-FB81-4FF3-AE57-1A44634CE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16010"/>
            <a:ext cx="8229600" cy="4324866"/>
          </a:xfrm>
        </p:spPr>
        <p:txBody>
          <a:bodyPr/>
          <a:lstStyle/>
          <a:p>
            <a:pPr marL="114300" indent="0">
              <a:lnSpc>
                <a:spcPct val="150000"/>
              </a:lnSpc>
              <a:buNone/>
            </a:pPr>
            <a:r>
              <a:rPr lang="en-US" dirty="0">
                <a:solidFill>
                  <a:srgbClr val="A29D6A"/>
                </a:solidFill>
              </a:rPr>
              <a:t>Methodology </a:t>
            </a:r>
            <a:r>
              <a:rPr lang="en-US" dirty="0" err="1">
                <a:solidFill>
                  <a:srgbClr val="A29D6A"/>
                </a:solidFill>
              </a:rPr>
              <a:t>contd</a:t>
            </a:r>
            <a:r>
              <a:rPr lang="en-US" dirty="0">
                <a:solidFill>
                  <a:srgbClr val="A29D6A"/>
                </a:solidFill>
              </a:rPr>
              <a:t>….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Outliers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/>
              <a:t>Outliers were detected in </a:t>
            </a:r>
            <a:r>
              <a:rPr lang="en-US" dirty="0">
                <a:solidFill>
                  <a:schemeClr val="accent4"/>
                </a:solidFill>
              </a:rPr>
              <a:t>household Income </a:t>
            </a:r>
            <a:r>
              <a:rPr lang="en-US" dirty="0"/>
              <a:t>were removed by dropping those records.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Feature engineering: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</a:rPr>
              <a:t>Most of the columns had to be derived from multiple columns.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</a:rPr>
              <a:t>Our Target Variable (Homeowners)  consisted of other information such as renters and neither.</a:t>
            </a: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Modeling: </a:t>
            </a:r>
            <a:r>
              <a:rPr lang="en-US" dirty="0">
                <a:solidFill>
                  <a:schemeClr val="tx2"/>
                </a:solidFill>
              </a:rPr>
              <a:t>Used Logistic Regression as our target variable is a binary classification. Gathered info on 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785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07AC0-40A2-45DC-8FCE-4C837D531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4249" y="696097"/>
            <a:ext cx="8229600" cy="407361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SAS procedures used to accomplish.</a:t>
            </a:r>
          </a:p>
          <a:p>
            <a:pPr lvl="1"/>
            <a:r>
              <a:rPr lang="en-US" dirty="0"/>
              <a:t>PROC SQL  was used to achieve most of the data manipulation and Feature Engineering. </a:t>
            </a:r>
          </a:p>
          <a:p>
            <a:pPr lvl="1"/>
            <a:r>
              <a:rPr lang="en-US" dirty="0"/>
              <a:t>PROC SGPLOT was used for visualizations.</a:t>
            </a:r>
          </a:p>
          <a:p>
            <a:pPr lvl="1"/>
            <a:r>
              <a:rPr lang="en-US" dirty="0"/>
              <a:t>DATA STEP  was used to Manipulated row-wise data.</a:t>
            </a:r>
          </a:p>
          <a:p>
            <a:pPr lvl="1"/>
            <a:r>
              <a:rPr lang="en-US" dirty="0"/>
              <a:t>PROC STDIZE to standardize the variables ( option method=std)</a:t>
            </a:r>
          </a:p>
          <a:p>
            <a:pPr lvl="1"/>
            <a:r>
              <a:rPr lang="en-US" dirty="0"/>
              <a:t>PROC SURVEYSELECT to get our training set.</a:t>
            </a:r>
          </a:p>
          <a:p>
            <a:pPr lvl="1"/>
            <a:r>
              <a:rPr lang="en-US" dirty="0"/>
              <a:t>PROC LOGISTIC (Logistic Regression)  was used to build our model to answer our business question.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118D661-D02A-4EFA-8E40-EBC3493E6601}"/>
              </a:ext>
            </a:extLst>
          </p:cNvPr>
          <p:cNvSpPr/>
          <p:nvPr/>
        </p:nvSpPr>
        <p:spPr>
          <a:xfrm>
            <a:off x="334652" y="186017"/>
            <a:ext cx="2040943" cy="375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4300" indent="0">
              <a:lnSpc>
                <a:spcPct val="150000"/>
              </a:lnSpc>
              <a:buNone/>
            </a:pPr>
            <a:r>
              <a:rPr lang="en-US" dirty="0">
                <a:solidFill>
                  <a:srgbClr val="A29D6A"/>
                </a:solidFill>
              </a:rPr>
              <a:t>Methodology </a:t>
            </a:r>
            <a:r>
              <a:rPr lang="en-US" dirty="0" err="1">
                <a:solidFill>
                  <a:srgbClr val="A29D6A"/>
                </a:solidFill>
              </a:rPr>
              <a:t>contd</a:t>
            </a:r>
            <a:r>
              <a:rPr lang="en-US" dirty="0">
                <a:solidFill>
                  <a:srgbClr val="A29D6A"/>
                </a:solidFill>
              </a:rPr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2349768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228600" y="171450"/>
            <a:ext cx="6172200" cy="594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/>
              <a:t>STUDY FRAMEWORK</a:t>
            </a:r>
            <a:endParaRPr/>
          </a:p>
        </p:txBody>
      </p:sp>
      <p:sp>
        <p:nvSpPr>
          <p:cNvPr id="74" name="Google Shape;74;p16"/>
          <p:cNvSpPr/>
          <p:nvPr/>
        </p:nvSpPr>
        <p:spPr>
          <a:xfrm rot="-5400000">
            <a:off x="-33683" y="2660284"/>
            <a:ext cx="3241200" cy="524956"/>
          </a:xfrm>
          <a:prstGeom prst="roundRect">
            <a:avLst>
              <a:gd name="adj" fmla="val 16667"/>
            </a:avLst>
          </a:prstGeom>
          <a:solidFill>
            <a:srgbClr val="840D35"/>
          </a:solidFill>
          <a:ln w="9525" cap="flat" cmpd="sng">
            <a:solidFill>
              <a:srgbClr val="840D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Home owners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2727601" y="765572"/>
            <a:ext cx="2020500" cy="256853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Region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6"/>
          <p:cNvSpPr/>
          <p:nvPr/>
        </p:nvSpPr>
        <p:spPr>
          <a:xfrm>
            <a:off x="2797624" y="2373728"/>
            <a:ext cx="2003638" cy="525300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Number of people in the household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6168150" y="4321363"/>
            <a:ext cx="2102639" cy="561968"/>
          </a:xfrm>
          <a:prstGeom prst="roundRect">
            <a:avLst>
              <a:gd name="adj" fmla="val 16667"/>
            </a:avLst>
          </a:prstGeom>
          <a:solidFill>
            <a:srgbClr val="E1165A"/>
          </a:solidFill>
          <a:ln w="9525" cap="flat" cmpd="sng">
            <a:solidFill>
              <a:srgbClr val="E116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currently serving in the army previously served in the army.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6122841" y="3318665"/>
            <a:ext cx="2020500" cy="814333"/>
          </a:xfrm>
          <a:prstGeom prst="roundRect">
            <a:avLst>
              <a:gd name="adj" fmla="val 16667"/>
            </a:avLst>
          </a:prstGeom>
          <a:solidFill>
            <a:srgbClr val="E1165A"/>
          </a:solidFill>
          <a:ln w="9525" cap="flat" cmpd="sng">
            <a:solidFill>
              <a:srgbClr val="E116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Whether they are currently employed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Did they work in farm or receive any profits from business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6094009" y="2493654"/>
            <a:ext cx="2020500" cy="650610"/>
          </a:xfrm>
          <a:prstGeom prst="roundRect">
            <a:avLst>
              <a:gd name="adj" fmla="val 16667"/>
            </a:avLst>
          </a:prstGeom>
          <a:solidFill>
            <a:srgbClr val="E1165A"/>
          </a:solidFill>
          <a:ln w="9525" cap="flat" cmpd="sng">
            <a:solidFill>
              <a:srgbClr val="E116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Children &lt;14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Children&lt;17</a:t>
            </a:r>
          </a:p>
          <a:p>
            <a:pPr algn="ctr"/>
            <a:r>
              <a:rPr lang="en-GB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Children &lt;18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Children &lt;20 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" name="Google Shape;75;p16">
            <a:extLst>
              <a:ext uri="{FF2B5EF4-FFF2-40B4-BE49-F238E27FC236}">
                <a16:creationId xmlns:a16="http://schemas.microsoft.com/office/drawing/2014/main" id="{EED708C5-309E-4630-8ADA-5E284D357377}"/>
              </a:ext>
            </a:extLst>
          </p:cNvPr>
          <p:cNvSpPr/>
          <p:nvPr/>
        </p:nvSpPr>
        <p:spPr>
          <a:xfrm>
            <a:off x="2727599" y="1191199"/>
            <a:ext cx="2060850" cy="294379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Age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" name="Google Shape;75;p16">
            <a:extLst>
              <a:ext uri="{FF2B5EF4-FFF2-40B4-BE49-F238E27FC236}">
                <a16:creationId xmlns:a16="http://schemas.microsoft.com/office/drawing/2014/main" id="{D9261C95-D6A1-4CEF-B8FF-07F087C91585}"/>
              </a:ext>
            </a:extLst>
          </p:cNvPr>
          <p:cNvSpPr/>
          <p:nvPr/>
        </p:nvSpPr>
        <p:spPr>
          <a:xfrm>
            <a:off x="2814481" y="2998736"/>
            <a:ext cx="2020500" cy="463956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Number of dependents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Google Shape;75;p16">
            <a:extLst>
              <a:ext uri="{FF2B5EF4-FFF2-40B4-BE49-F238E27FC236}">
                <a16:creationId xmlns:a16="http://schemas.microsoft.com/office/drawing/2014/main" id="{237A2F3C-BACC-4523-B060-8DE2C8300D03}"/>
              </a:ext>
            </a:extLst>
          </p:cNvPr>
          <p:cNvSpPr/>
          <p:nvPr/>
        </p:nvSpPr>
        <p:spPr>
          <a:xfrm>
            <a:off x="2814483" y="3568282"/>
            <a:ext cx="2020498" cy="471948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Household Income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" name="Google Shape;75;p16">
            <a:extLst>
              <a:ext uri="{FF2B5EF4-FFF2-40B4-BE49-F238E27FC236}">
                <a16:creationId xmlns:a16="http://schemas.microsoft.com/office/drawing/2014/main" id="{242080F0-2A59-45C8-B093-F94653D03089}"/>
              </a:ext>
            </a:extLst>
          </p:cNvPr>
          <p:cNvSpPr/>
          <p:nvPr/>
        </p:nvSpPr>
        <p:spPr>
          <a:xfrm>
            <a:off x="2727599" y="1936849"/>
            <a:ext cx="2020500" cy="367159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Highest Education Level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5;p16">
            <a:extLst>
              <a:ext uri="{FF2B5EF4-FFF2-40B4-BE49-F238E27FC236}">
                <a16:creationId xmlns:a16="http://schemas.microsoft.com/office/drawing/2014/main" id="{CA9C91E1-9B0F-48ED-AD3D-0C46FBED9BDF}"/>
              </a:ext>
            </a:extLst>
          </p:cNvPr>
          <p:cNvSpPr/>
          <p:nvPr/>
        </p:nvSpPr>
        <p:spPr>
          <a:xfrm>
            <a:off x="2867540" y="4648011"/>
            <a:ext cx="1933725" cy="375336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Served In the Army or Not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75;p16">
            <a:extLst>
              <a:ext uri="{FF2B5EF4-FFF2-40B4-BE49-F238E27FC236}">
                <a16:creationId xmlns:a16="http://schemas.microsoft.com/office/drawing/2014/main" id="{144A88A7-3EC8-4A15-897B-4EEA6A1C2AD3}"/>
              </a:ext>
            </a:extLst>
          </p:cNvPr>
          <p:cNvSpPr/>
          <p:nvPr/>
        </p:nvSpPr>
        <p:spPr>
          <a:xfrm>
            <a:off x="2850681" y="4139938"/>
            <a:ext cx="1950584" cy="403424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Number of employed people per household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82;p16">
            <a:extLst>
              <a:ext uri="{FF2B5EF4-FFF2-40B4-BE49-F238E27FC236}">
                <a16:creationId xmlns:a16="http://schemas.microsoft.com/office/drawing/2014/main" id="{8B5ED361-1A2D-4C5D-B79A-26EEEF76DCF3}"/>
              </a:ext>
            </a:extLst>
          </p:cNvPr>
          <p:cNvCxnSpPr>
            <a:cxnSpLocks/>
            <a:stCxn id="77" idx="1"/>
            <a:endCxn id="34" idx="1"/>
          </p:cNvCxnSpPr>
          <p:nvPr/>
        </p:nvCxnSpPr>
        <p:spPr>
          <a:xfrm rot="10800000" flipV="1">
            <a:off x="2727599" y="893999"/>
            <a:ext cx="2" cy="444390"/>
          </a:xfrm>
          <a:prstGeom prst="bentConnector3">
            <a:avLst>
              <a:gd name="adj1" fmla="val 1143010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82;p16">
            <a:extLst>
              <a:ext uri="{FF2B5EF4-FFF2-40B4-BE49-F238E27FC236}">
                <a16:creationId xmlns:a16="http://schemas.microsoft.com/office/drawing/2014/main" id="{0A996D74-9378-4292-A7A2-7D2733DF1698}"/>
              </a:ext>
            </a:extLst>
          </p:cNvPr>
          <p:cNvCxnSpPr>
            <a:cxnSpLocks/>
            <a:stCxn id="74" idx="2"/>
          </p:cNvCxnSpPr>
          <p:nvPr/>
        </p:nvCxnSpPr>
        <p:spPr>
          <a:xfrm>
            <a:off x="1849395" y="2922762"/>
            <a:ext cx="629749" cy="0"/>
          </a:xfrm>
          <a:prstGeom prst="straightConnector1">
            <a:avLst/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" name="Google Shape;82;p16">
            <a:extLst>
              <a:ext uri="{FF2B5EF4-FFF2-40B4-BE49-F238E27FC236}">
                <a16:creationId xmlns:a16="http://schemas.microsoft.com/office/drawing/2014/main" id="{9160EB5C-95FF-4504-9A9E-D06A987E6DA7}"/>
              </a:ext>
            </a:extLst>
          </p:cNvPr>
          <p:cNvCxnSpPr>
            <a:cxnSpLocks/>
            <a:stCxn id="34" idx="1"/>
            <a:endCxn id="230" idx="1"/>
          </p:cNvCxnSpPr>
          <p:nvPr/>
        </p:nvCxnSpPr>
        <p:spPr>
          <a:xfrm rot="10800000" flipH="1" flipV="1">
            <a:off x="2727599" y="1338388"/>
            <a:ext cx="40350" cy="383163"/>
          </a:xfrm>
          <a:prstGeom prst="bentConnector3">
            <a:avLst>
              <a:gd name="adj1" fmla="val -566543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0" name="Google Shape;82;p16">
            <a:extLst>
              <a:ext uri="{FF2B5EF4-FFF2-40B4-BE49-F238E27FC236}">
                <a16:creationId xmlns:a16="http://schemas.microsoft.com/office/drawing/2014/main" id="{02D0BDB8-7FA3-41CC-99FF-588C602B3E1C}"/>
              </a:ext>
            </a:extLst>
          </p:cNvPr>
          <p:cNvCxnSpPr>
            <a:cxnSpLocks/>
            <a:stCxn id="48" idx="1"/>
            <a:endCxn id="75" idx="1"/>
          </p:cNvCxnSpPr>
          <p:nvPr/>
        </p:nvCxnSpPr>
        <p:spPr>
          <a:xfrm rot="10800000" flipH="1" flipV="1">
            <a:off x="2727598" y="2120428"/>
            <a:ext cx="70025" cy="515949"/>
          </a:xfrm>
          <a:prstGeom prst="bentConnector3">
            <a:avLst>
              <a:gd name="adj1" fmla="val -326455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4" name="Google Shape;82;p16">
            <a:extLst>
              <a:ext uri="{FF2B5EF4-FFF2-40B4-BE49-F238E27FC236}">
                <a16:creationId xmlns:a16="http://schemas.microsoft.com/office/drawing/2014/main" id="{BA5BED09-685A-4188-9FFA-589C9163F7A3}"/>
              </a:ext>
            </a:extLst>
          </p:cNvPr>
          <p:cNvCxnSpPr>
            <a:cxnSpLocks/>
            <a:stCxn id="75" idx="1"/>
            <a:endCxn id="35" idx="1"/>
          </p:cNvCxnSpPr>
          <p:nvPr/>
        </p:nvCxnSpPr>
        <p:spPr>
          <a:xfrm rot="10800000" flipH="1" flipV="1">
            <a:off x="2797623" y="2636378"/>
            <a:ext cx="16857" cy="594336"/>
          </a:xfrm>
          <a:prstGeom prst="bentConnector3">
            <a:avLst>
              <a:gd name="adj1" fmla="val -1771496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9" name="Google Shape;82;p16">
            <a:extLst>
              <a:ext uri="{FF2B5EF4-FFF2-40B4-BE49-F238E27FC236}">
                <a16:creationId xmlns:a16="http://schemas.microsoft.com/office/drawing/2014/main" id="{B41F527E-79EF-43F8-B3B9-25C86EEE083C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2530153" y="3230714"/>
            <a:ext cx="2" cy="573542"/>
          </a:xfrm>
          <a:prstGeom prst="bentConnector3">
            <a:avLst>
              <a:gd name="adj1" fmla="val -132370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3" name="Google Shape;82;p16">
            <a:extLst>
              <a:ext uri="{FF2B5EF4-FFF2-40B4-BE49-F238E27FC236}">
                <a16:creationId xmlns:a16="http://schemas.microsoft.com/office/drawing/2014/main" id="{3A4EEB83-133A-4D41-B966-9EE8AE777D4A}"/>
              </a:ext>
            </a:extLst>
          </p:cNvPr>
          <p:cNvCxnSpPr>
            <a:cxnSpLocks/>
            <a:stCxn id="36" idx="1"/>
            <a:endCxn id="90" idx="1"/>
          </p:cNvCxnSpPr>
          <p:nvPr/>
        </p:nvCxnSpPr>
        <p:spPr>
          <a:xfrm rot="10800000" flipH="1" flipV="1">
            <a:off x="2814483" y="3804256"/>
            <a:ext cx="36198" cy="537394"/>
          </a:xfrm>
          <a:prstGeom prst="bentConnector3">
            <a:avLst>
              <a:gd name="adj1" fmla="val -859103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4" name="Google Shape;82;p16">
            <a:extLst>
              <a:ext uri="{FF2B5EF4-FFF2-40B4-BE49-F238E27FC236}">
                <a16:creationId xmlns:a16="http://schemas.microsoft.com/office/drawing/2014/main" id="{0D20498B-914A-4F6C-8AFB-3CE3518FABA9}"/>
              </a:ext>
            </a:extLst>
          </p:cNvPr>
          <p:cNvCxnSpPr>
            <a:cxnSpLocks/>
            <a:stCxn id="90" idx="1"/>
            <a:endCxn id="70" idx="1"/>
          </p:cNvCxnSpPr>
          <p:nvPr/>
        </p:nvCxnSpPr>
        <p:spPr>
          <a:xfrm rot="10800000" flipH="1" flipV="1">
            <a:off x="2850680" y="4341649"/>
            <a:ext cx="16859" cy="494029"/>
          </a:xfrm>
          <a:prstGeom prst="bentConnector3">
            <a:avLst>
              <a:gd name="adj1" fmla="val -206447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4" name="Google Shape;82;p16">
            <a:extLst>
              <a:ext uri="{FF2B5EF4-FFF2-40B4-BE49-F238E27FC236}">
                <a16:creationId xmlns:a16="http://schemas.microsoft.com/office/drawing/2014/main" id="{022870D5-7F66-49B4-B12E-09739D5E5ECE}"/>
              </a:ext>
            </a:extLst>
          </p:cNvPr>
          <p:cNvCxnSpPr>
            <a:cxnSpLocks/>
            <a:stCxn id="35" idx="3"/>
            <a:endCxn id="80" idx="1"/>
          </p:cNvCxnSpPr>
          <p:nvPr/>
        </p:nvCxnSpPr>
        <p:spPr>
          <a:xfrm flipV="1">
            <a:off x="4834981" y="2818959"/>
            <a:ext cx="1259028" cy="41175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7" name="Google Shape;82;p16">
            <a:extLst>
              <a:ext uri="{FF2B5EF4-FFF2-40B4-BE49-F238E27FC236}">
                <a16:creationId xmlns:a16="http://schemas.microsoft.com/office/drawing/2014/main" id="{E386866F-B4F8-4C22-89C4-FBA717B4ED50}"/>
              </a:ext>
            </a:extLst>
          </p:cNvPr>
          <p:cNvCxnSpPr>
            <a:cxnSpLocks/>
            <a:stCxn id="90" idx="3"/>
            <a:endCxn id="79" idx="1"/>
          </p:cNvCxnSpPr>
          <p:nvPr/>
        </p:nvCxnSpPr>
        <p:spPr>
          <a:xfrm flipV="1">
            <a:off x="4801265" y="3725832"/>
            <a:ext cx="1321576" cy="61581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0" name="Google Shape;82;p16">
            <a:extLst>
              <a:ext uri="{FF2B5EF4-FFF2-40B4-BE49-F238E27FC236}">
                <a16:creationId xmlns:a16="http://schemas.microsoft.com/office/drawing/2014/main" id="{529B460B-6DB1-405A-B96E-15CAFB85358D}"/>
              </a:ext>
            </a:extLst>
          </p:cNvPr>
          <p:cNvCxnSpPr>
            <a:cxnSpLocks/>
            <a:stCxn id="70" idx="3"/>
            <a:endCxn id="78" idx="1"/>
          </p:cNvCxnSpPr>
          <p:nvPr/>
        </p:nvCxnSpPr>
        <p:spPr>
          <a:xfrm flipV="1">
            <a:off x="4801265" y="4602347"/>
            <a:ext cx="1366885" cy="23333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77;p16">
            <a:extLst>
              <a:ext uri="{FF2B5EF4-FFF2-40B4-BE49-F238E27FC236}">
                <a16:creationId xmlns:a16="http://schemas.microsoft.com/office/drawing/2014/main" id="{F0D71C6E-1943-4BB5-A0CD-59F471C07D5C}"/>
              </a:ext>
            </a:extLst>
          </p:cNvPr>
          <p:cNvSpPr/>
          <p:nvPr/>
        </p:nvSpPr>
        <p:spPr>
          <a:xfrm>
            <a:off x="2767949" y="1591708"/>
            <a:ext cx="2020500" cy="259687"/>
          </a:xfrm>
          <a:prstGeom prst="roundRect">
            <a:avLst>
              <a:gd name="adj" fmla="val 16667"/>
            </a:avLst>
          </a:prstGeom>
          <a:solidFill>
            <a:srgbClr val="B61249"/>
          </a:solidFill>
          <a:ln w="9525" cap="flat" cmpd="sng">
            <a:solidFill>
              <a:srgbClr val="B612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NUMER OF YEARS IN US</a:t>
            </a:r>
            <a:endParaRPr sz="11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5" name="Google Shape;82;p16">
            <a:extLst>
              <a:ext uri="{FF2B5EF4-FFF2-40B4-BE49-F238E27FC236}">
                <a16:creationId xmlns:a16="http://schemas.microsoft.com/office/drawing/2014/main" id="{41155B03-5809-4C9A-A8A2-3876CA891B91}"/>
              </a:ext>
            </a:extLst>
          </p:cNvPr>
          <p:cNvCxnSpPr>
            <a:cxnSpLocks/>
            <a:stCxn id="230" idx="1"/>
            <a:endCxn id="48" idx="1"/>
          </p:cNvCxnSpPr>
          <p:nvPr/>
        </p:nvCxnSpPr>
        <p:spPr>
          <a:xfrm rot="10800000" flipV="1">
            <a:off x="2727599" y="1721551"/>
            <a:ext cx="40350" cy="398877"/>
          </a:xfrm>
          <a:prstGeom prst="bentConnector3">
            <a:avLst>
              <a:gd name="adj1" fmla="val 666543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457200" y="259491"/>
            <a:ext cx="8229600" cy="992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GB" sz="3959" dirty="0"/>
              <a:t>Summary of Initial Study Framework</a:t>
            </a:r>
            <a:endParaRPr sz="3959" dirty="0"/>
          </a:p>
        </p:txBody>
      </p:sp>
      <p:pic>
        <p:nvPicPr>
          <p:cNvPr id="91" name="Google Shape;91;p1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92892" y="1701114"/>
            <a:ext cx="7821008" cy="3282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2385</TotalTime>
  <Words>998</Words>
  <Application>Microsoft Office PowerPoint</Application>
  <PresentationFormat>On-screen Show (16:9)</PresentationFormat>
  <Paragraphs>117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Brush Script MT</vt:lpstr>
      <vt:lpstr>Wingdings</vt:lpstr>
      <vt:lpstr>Roboto</vt:lpstr>
      <vt:lpstr>Calibri</vt:lpstr>
      <vt:lpstr>Arial</vt:lpstr>
      <vt:lpstr>Simple Dark</vt:lpstr>
      <vt:lpstr>Analysis Of Demographic data of Washington, US Using SAS </vt:lpstr>
      <vt:lpstr>Presentation Outline :</vt:lpstr>
      <vt:lpstr>Background:</vt:lpstr>
      <vt:lpstr>Objective:</vt:lpstr>
      <vt:lpstr>Methodology :</vt:lpstr>
      <vt:lpstr>PowerPoint Presentation</vt:lpstr>
      <vt:lpstr>PowerPoint Presentation</vt:lpstr>
      <vt:lpstr>STUDY FRAMEWORK</vt:lpstr>
      <vt:lpstr>Summary of Initial Study Framework</vt:lpstr>
      <vt:lpstr>Summary of my final study framework </vt:lpstr>
      <vt:lpstr>The distribution of Average Age of all the People in the Households.</vt:lpstr>
      <vt:lpstr>Frequency Distribution of  Residence status:</vt:lpstr>
      <vt:lpstr>How Many of the Households have members that are currently serving or have previously served in the US Army?</vt:lpstr>
      <vt:lpstr>Household Income Analysis (outlier detection)</vt:lpstr>
      <vt:lpstr>PowerPoint Presentation</vt:lpstr>
      <vt:lpstr>DISTRIBUTION OF RESIDENCE TYPE  BY REGION:</vt:lpstr>
      <vt:lpstr>Do a greater number of adults in a household contribute to more income?</vt:lpstr>
      <vt:lpstr>Hypothesis Question(s):</vt:lpstr>
      <vt:lpstr>Results &amp; Findings through Logistic Modeling</vt:lpstr>
      <vt:lpstr>Model Prediction and scores.</vt:lpstr>
      <vt:lpstr>CONCLUSION:</vt:lpstr>
      <vt:lpstr>Summary and Recommendations:</vt:lpstr>
      <vt:lpstr>Sample Codes:  Formatting and initial Study Framework</vt:lpstr>
      <vt:lpstr>Sample Codes: Final study Framework and Missing values treatment</vt:lpstr>
      <vt:lpstr>Sample Codes: standardizing and modelling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Home Owners in washington, US Using SAS </dc:title>
  <cp:lastModifiedBy>kumar chamarty</cp:lastModifiedBy>
  <cp:revision>67</cp:revision>
  <dcterms:modified xsi:type="dcterms:W3CDTF">2020-02-18T16:43:14Z</dcterms:modified>
</cp:coreProperties>
</file>